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61" r:id="rId4"/>
    <p:sldId id="259" r:id="rId5"/>
    <p:sldId id="260" r:id="rId6"/>
    <p:sldId id="262" r:id="rId7"/>
    <p:sldId id="263" r:id="rId8"/>
    <p:sldId id="264" r:id="rId9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Proxima Nova" panose="02000506030000020004" pitchFamily="2" charset="0"/>
      <p:regular r:id="rId15"/>
      <p:bold r:id="rId16"/>
      <p:italic r:id="rId17"/>
      <p:boldItalic r:id="rId18"/>
    </p:embeddedFont>
    <p:embeddedFont>
      <p:font typeface="Proxima Nova ExCn" panose="02000506030000020004" pitchFamily="2" charset="0"/>
      <p:regular r:id="rId19"/>
      <p:bold r:id="rId20"/>
      <p:italic r:id="rId21"/>
      <p:boldItalic r:id="rId22"/>
    </p:embeddedFont>
    <p:embeddedFont>
      <p:font typeface="Proxima Nova Medium" panose="02000506030000020004" pitchFamily="2" charset="0"/>
      <p:regular r:id="rId23"/>
      <p:italic r:id="rId24"/>
    </p:embeddedFont>
  </p:embeddedFontLst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288"/>
    <a:srgbClr val="AB0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617" autoAdjust="0"/>
    <p:restoredTop sz="94660"/>
  </p:normalViewPr>
  <p:slideViewPr>
    <p:cSldViewPr snapToGrid="0">
      <p:cViewPr>
        <p:scale>
          <a:sx n="39" d="100"/>
          <a:sy n="39" d="100"/>
        </p:scale>
        <p:origin x="144" y="13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869A0-BD32-40FB-84A8-A59A3E862C05}" type="datetimeFigureOut">
              <a:rPr lang="en-US" smtClean="0"/>
              <a:t>4/8/22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254EC-0DC2-40CB-B6D5-93CC70F6E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2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26A213-9A66-4678-AAE8-DABC661A81C0}"/>
              </a:ext>
            </a:extLst>
          </p:cNvPr>
          <p:cNvSpPr/>
          <p:nvPr userDrawn="1"/>
        </p:nvSpPr>
        <p:spPr>
          <a:xfrm>
            <a:off x="12320337" y="9398094"/>
            <a:ext cx="5967663" cy="888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2261573"/>
          </a:xfrm>
        </p:spPr>
        <p:txBody>
          <a:bodyPr anchor="b">
            <a:normAutofit/>
          </a:bodyPr>
          <a:lstStyle>
            <a:lvl1pPr algn="ctr">
              <a:defRPr sz="6600" b="1" cap="all" baseline="0">
                <a:latin typeface="Proxima Nova ExCn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171361"/>
            <a:ext cx="13716000" cy="3715340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83853" y="8968831"/>
            <a:ext cx="2784089" cy="10792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B7AAF2-F0B1-4E86-ADD9-575E43C402BD}"/>
              </a:ext>
            </a:extLst>
          </p:cNvPr>
          <p:cNvSpPr/>
          <p:nvPr userDrawn="1"/>
        </p:nvSpPr>
        <p:spPr>
          <a:xfrm>
            <a:off x="541509" y="8949559"/>
            <a:ext cx="1076771" cy="1337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FECABE-84D7-479D-ABA3-63E4296F9797}"/>
              </a:ext>
            </a:extLst>
          </p:cNvPr>
          <p:cNvSpPr/>
          <p:nvPr userDrawn="1"/>
        </p:nvSpPr>
        <p:spPr>
          <a:xfrm>
            <a:off x="6836602" y="9791700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DE88E40-CC15-4684-A4CF-1DE2E7BD8E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059" y="8975085"/>
            <a:ext cx="4774456" cy="10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8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2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2" y="685800"/>
            <a:ext cx="6388017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1" y="685802"/>
            <a:ext cx="9791324" cy="8105775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0022" y="3086100"/>
            <a:ext cx="6388017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2" y="685800"/>
            <a:ext cx="6388017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1" y="685802"/>
            <a:ext cx="9791324" cy="81057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0022" y="3086100"/>
            <a:ext cx="6388017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6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anc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E3CD47-1147-43F4-93BE-169DF2ABAD40}"/>
              </a:ext>
            </a:extLst>
          </p:cNvPr>
          <p:cNvSpPr/>
          <p:nvPr userDrawn="1"/>
        </p:nvSpPr>
        <p:spPr>
          <a:xfrm>
            <a:off x="-1" y="0"/>
            <a:ext cx="9144002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A75172-DA93-4373-86EA-1662533C300E}"/>
              </a:ext>
            </a:extLst>
          </p:cNvPr>
          <p:cNvGrpSpPr/>
          <p:nvPr userDrawn="1"/>
        </p:nvGrpSpPr>
        <p:grpSpPr>
          <a:xfrm>
            <a:off x="-5" y="0"/>
            <a:ext cx="9144000" cy="10287000"/>
            <a:chOff x="1040442" y="-4668387"/>
            <a:chExt cx="15414778" cy="17341624"/>
          </a:xfrm>
        </p:grpSpPr>
        <p:pic>
          <p:nvPicPr>
            <p:cNvPr id="22" name="Google Shape;8;p2">
              <a:extLst>
                <a:ext uri="{FF2B5EF4-FFF2-40B4-BE49-F238E27FC236}">
                  <a16:creationId xmlns:a16="http://schemas.microsoft.com/office/drawing/2014/main" id="{A84CF904-AEB6-44CA-A036-9816FD75C9EE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7000"/>
            </a:blip>
            <a:srcRect l="52153"/>
            <a:stretch/>
          </p:blipFill>
          <p:spPr>
            <a:xfrm>
              <a:off x="1040442" y="-4568027"/>
              <a:ext cx="8195541" cy="1712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9;p2">
              <a:extLst>
                <a:ext uri="{FF2B5EF4-FFF2-40B4-BE49-F238E27FC236}">
                  <a16:creationId xmlns:a16="http://schemas.microsoft.com/office/drawing/2014/main" id="{EB7B8606-D82C-4A18-BBCE-1789A96D6625}"/>
                </a:ext>
              </a:extLst>
            </p:cNvPr>
            <p:cNvPicPr preferRelativeResize="0"/>
            <p:nvPr userDrawn="1"/>
          </p:nvPicPr>
          <p:blipFill rotWithShape="1">
            <a:blip r:embed="rId3">
              <a:alphaModFix amt="7000"/>
            </a:blip>
            <a:srcRect t="4632" r="48462" b="632"/>
            <a:stretch/>
          </p:blipFill>
          <p:spPr>
            <a:xfrm>
              <a:off x="7021224" y="-4668387"/>
              <a:ext cx="9433996" cy="173416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526A213-9A66-4678-AAE8-DABC661A81C0}"/>
              </a:ext>
            </a:extLst>
          </p:cNvPr>
          <p:cNvSpPr/>
          <p:nvPr userDrawn="1"/>
        </p:nvSpPr>
        <p:spPr>
          <a:xfrm>
            <a:off x="16002000" y="9398094"/>
            <a:ext cx="2286000" cy="888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7449" y="8968832"/>
            <a:ext cx="2753114" cy="10672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5A129E-8830-4AA2-BBE0-A5F212A4620F}"/>
              </a:ext>
            </a:extLst>
          </p:cNvPr>
          <p:cNvSpPr/>
          <p:nvPr userDrawn="1"/>
        </p:nvSpPr>
        <p:spPr>
          <a:xfrm>
            <a:off x="-2" y="2365559"/>
            <a:ext cx="9144000" cy="5555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D85B45B-F550-43AD-8C82-6BE7CB3E8F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439" y="8968830"/>
            <a:ext cx="5583570" cy="1067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887" y="2694885"/>
            <a:ext cx="8342220" cy="2263140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Proxima Nova ExCn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887" y="5308163"/>
            <a:ext cx="8342220" cy="1664138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73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ancy Title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E3CD47-1147-43F4-93BE-169DF2ABAD40}"/>
              </a:ext>
            </a:extLst>
          </p:cNvPr>
          <p:cNvSpPr/>
          <p:nvPr userDrawn="1"/>
        </p:nvSpPr>
        <p:spPr>
          <a:xfrm>
            <a:off x="-1" y="0"/>
            <a:ext cx="9144002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A75172-DA93-4373-86EA-1662533C300E}"/>
              </a:ext>
            </a:extLst>
          </p:cNvPr>
          <p:cNvGrpSpPr/>
          <p:nvPr userDrawn="1"/>
        </p:nvGrpSpPr>
        <p:grpSpPr>
          <a:xfrm>
            <a:off x="-5" y="0"/>
            <a:ext cx="9144000" cy="10287000"/>
            <a:chOff x="1040442" y="-4668387"/>
            <a:chExt cx="15414778" cy="17341624"/>
          </a:xfrm>
        </p:grpSpPr>
        <p:pic>
          <p:nvPicPr>
            <p:cNvPr id="22" name="Google Shape;8;p2">
              <a:extLst>
                <a:ext uri="{FF2B5EF4-FFF2-40B4-BE49-F238E27FC236}">
                  <a16:creationId xmlns:a16="http://schemas.microsoft.com/office/drawing/2014/main" id="{A84CF904-AEB6-44CA-A036-9816FD75C9EE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7000"/>
            </a:blip>
            <a:srcRect l="52153"/>
            <a:stretch/>
          </p:blipFill>
          <p:spPr>
            <a:xfrm>
              <a:off x="1040442" y="-4568027"/>
              <a:ext cx="8195541" cy="1712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9;p2">
              <a:extLst>
                <a:ext uri="{FF2B5EF4-FFF2-40B4-BE49-F238E27FC236}">
                  <a16:creationId xmlns:a16="http://schemas.microsoft.com/office/drawing/2014/main" id="{EB7B8606-D82C-4A18-BBCE-1789A96D6625}"/>
                </a:ext>
              </a:extLst>
            </p:cNvPr>
            <p:cNvPicPr preferRelativeResize="0"/>
            <p:nvPr userDrawn="1"/>
          </p:nvPicPr>
          <p:blipFill rotWithShape="1">
            <a:blip r:embed="rId3">
              <a:alphaModFix amt="7000"/>
            </a:blip>
            <a:srcRect t="4632" r="48462" b="632"/>
            <a:stretch/>
          </p:blipFill>
          <p:spPr>
            <a:xfrm>
              <a:off x="7021224" y="-4668387"/>
              <a:ext cx="9433996" cy="173416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526A213-9A66-4678-AAE8-DABC661A81C0}"/>
              </a:ext>
            </a:extLst>
          </p:cNvPr>
          <p:cNvSpPr/>
          <p:nvPr userDrawn="1"/>
        </p:nvSpPr>
        <p:spPr>
          <a:xfrm>
            <a:off x="16002000" y="9398094"/>
            <a:ext cx="2286000" cy="888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7449" y="8968832"/>
            <a:ext cx="2753114" cy="10672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5A129E-8830-4AA2-BBE0-A5F212A4620F}"/>
              </a:ext>
            </a:extLst>
          </p:cNvPr>
          <p:cNvSpPr/>
          <p:nvPr userDrawn="1"/>
        </p:nvSpPr>
        <p:spPr>
          <a:xfrm>
            <a:off x="-2" y="2365559"/>
            <a:ext cx="9144000" cy="5555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D85B45B-F550-43AD-8C82-6BE7CB3E8F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439" y="8968830"/>
            <a:ext cx="5583570" cy="1067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887" y="2694885"/>
            <a:ext cx="8342220" cy="2263140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Proxima Nova ExCn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887" y="5308163"/>
            <a:ext cx="8342220" cy="1664138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3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45" y="2641601"/>
            <a:ext cx="16728909" cy="4402478"/>
          </a:xfrm>
        </p:spPr>
        <p:txBody>
          <a:bodyPr anchor="b">
            <a:normAutofit/>
          </a:bodyPr>
          <a:lstStyle>
            <a:lvl1pPr>
              <a:defRPr sz="6600" b="1" cap="all" baseline="0">
                <a:latin typeface="Proxima Nova ExCn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545" y="7212621"/>
            <a:ext cx="16728909" cy="182977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7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021" y="1666875"/>
            <a:ext cx="16747959" cy="7598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7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1" y="547688"/>
            <a:ext cx="16747959" cy="9653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0021" y="1668545"/>
            <a:ext cx="8259680" cy="759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299" y="1668545"/>
            <a:ext cx="8259680" cy="759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17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1" y="547688"/>
            <a:ext cx="16747959" cy="9653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0021" y="1668545"/>
            <a:ext cx="8259680" cy="3708099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299" y="1668545"/>
            <a:ext cx="8259680" cy="3708099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92664-7B12-4F7D-843E-1C24CFCC9AD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70021" y="5557345"/>
            <a:ext cx="8259680" cy="3708099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F98CAE4-ACF1-454F-BB19-1B33DEA28A8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58299" y="5557345"/>
            <a:ext cx="8259680" cy="3708099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7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1" y="547688"/>
            <a:ext cx="16752723" cy="9923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022" y="1703600"/>
            <a:ext cx="8226342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022" y="3103027"/>
            <a:ext cx="8226342" cy="6181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299" y="1703600"/>
            <a:ext cx="8264444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299" y="3103027"/>
            <a:ext cx="8264444" cy="6181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30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5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0021" y="547688"/>
            <a:ext cx="16747959" cy="96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021" y="1679365"/>
            <a:ext cx="16747959" cy="7586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56871" y="9534526"/>
            <a:ext cx="333862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4"/>
                </a:solidFill>
                <a:latin typeface="Proxima Nova" panose="02000506030000020004" pitchFamily="50" charset="0"/>
                <a:ea typeface="Verdana" panose="020B0604030504040204" pitchFamily="34" charset="0"/>
                <a:cs typeface="Proxima Nova" panose="02000506030000020004" pitchFamily="50" charset="0"/>
              </a:defRPr>
            </a:lvl1pPr>
          </a:lstStyle>
          <a:p>
            <a:fld id="{8577A166-03AD-4D82-8196-D7567E7FBBEA}" type="datetimeFigureOut">
              <a:rPr lang="en-US" smtClean="0"/>
              <a:pPr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5304" y="9534526"/>
            <a:ext cx="980278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4"/>
                </a:solidFill>
                <a:latin typeface="Proxima Nova" panose="02000506030000020004" pitchFamily="50" charset="0"/>
                <a:ea typeface="Verdana" panose="020B0604030504040204" pitchFamily="34" charset="0"/>
                <a:cs typeface="Proxima Nova" panose="02000506030000020004" pitchFamily="50" charset="0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8FAE6D-0A13-4C4C-9688-E626617A88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108687" y="9535209"/>
            <a:ext cx="1409294" cy="546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E545E-C4CA-4CDE-9B63-72B564B1B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20245"/>
          <a:stretch/>
        </p:blipFill>
        <p:spPr>
          <a:xfrm>
            <a:off x="770021" y="9534525"/>
            <a:ext cx="672092" cy="54021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1673E1-C773-45D5-970A-D4473F0F1A68}"/>
              </a:ext>
            </a:extLst>
          </p:cNvPr>
          <p:cNvSpPr/>
          <p:nvPr userDrawn="1"/>
        </p:nvSpPr>
        <p:spPr>
          <a:xfrm>
            <a:off x="0" y="1030345"/>
            <a:ext cx="453905" cy="907927"/>
          </a:xfrm>
          <a:custGeom>
            <a:avLst/>
            <a:gdLst>
              <a:gd name="connsiteX0" fmla="*/ 0 w 453905"/>
              <a:gd name="connsiteY0" fmla="*/ 0 h 907927"/>
              <a:gd name="connsiteX1" fmla="*/ 11084 w 453905"/>
              <a:gd name="connsiteY1" fmla="*/ 135 h 907927"/>
              <a:gd name="connsiteX2" fmla="*/ 55513 w 453905"/>
              <a:gd name="connsiteY2" fmla="*/ 3413 h 907927"/>
              <a:gd name="connsiteX3" fmla="*/ 99407 w 453905"/>
              <a:gd name="connsiteY3" fmla="*/ 11029 h 907927"/>
              <a:gd name="connsiteX4" fmla="*/ 142343 w 453905"/>
              <a:gd name="connsiteY4" fmla="*/ 22912 h 907927"/>
              <a:gd name="connsiteX5" fmla="*/ 183908 w 453905"/>
              <a:gd name="connsiteY5" fmla="*/ 38945 h 907927"/>
              <a:gd name="connsiteX6" fmla="*/ 223701 w 453905"/>
              <a:gd name="connsiteY6" fmla="*/ 58976 h 907927"/>
              <a:gd name="connsiteX7" fmla="*/ 261339 w 453905"/>
              <a:gd name="connsiteY7" fmla="*/ 82810 h 907927"/>
              <a:gd name="connsiteX8" fmla="*/ 296460 w 453905"/>
              <a:gd name="connsiteY8" fmla="*/ 110219 h 907927"/>
              <a:gd name="connsiteX9" fmla="*/ 328725 w 453905"/>
              <a:gd name="connsiteY9" fmla="*/ 140939 h 907927"/>
              <a:gd name="connsiteX10" fmla="*/ 357823 w 453905"/>
              <a:gd name="connsiteY10" fmla="*/ 174672 h 907927"/>
              <a:gd name="connsiteX11" fmla="*/ 383475 w 453905"/>
              <a:gd name="connsiteY11" fmla="*/ 211096 h 907927"/>
              <a:gd name="connsiteX12" fmla="*/ 405434 w 453905"/>
              <a:gd name="connsiteY12" fmla="*/ 249859 h 907927"/>
              <a:gd name="connsiteX13" fmla="*/ 423487 w 453905"/>
              <a:gd name="connsiteY13" fmla="*/ 290587 h 907927"/>
              <a:gd name="connsiteX14" fmla="*/ 437461 w 453905"/>
              <a:gd name="connsiteY14" fmla="*/ 332888 h 907927"/>
              <a:gd name="connsiteX15" fmla="*/ 447222 w 453905"/>
              <a:gd name="connsiteY15" fmla="*/ 376356 h 907927"/>
              <a:gd name="connsiteX16" fmla="*/ 452675 w 453905"/>
              <a:gd name="connsiteY16" fmla="*/ 420571 h 907927"/>
              <a:gd name="connsiteX17" fmla="*/ 453905 w 453905"/>
              <a:gd name="connsiteY17" fmla="*/ 453964 h 907927"/>
              <a:gd name="connsiteX18" fmla="*/ 453768 w 453905"/>
              <a:gd name="connsiteY18" fmla="*/ 465108 h 907927"/>
              <a:gd name="connsiteX19" fmla="*/ 450490 w 453905"/>
              <a:gd name="connsiteY19" fmla="*/ 509537 h 907927"/>
              <a:gd name="connsiteX20" fmla="*/ 442874 w 453905"/>
              <a:gd name="connsiteY20" fmla="*/ 553431 h 907927"/>
              <a:gd name="connsiteX21" fmla="*/ 430991 w 453905"/>
              <a:gd name="connsiteY21" fmla="*/ 596367 h 907927"/>
              <a:gd name="connsiteX22" fmla="*/ 414958 w 453905"/>
              <a:gd name="connsiteY22" fmla="*/ 637932 h 907927"/>
              <a:gd name="connsiteX23" fmla="*/ 394927 w 453905"/>
              <a:gd name="connsiteY23" fmla="*/ 677725 h 907927"/>
              <a:gd name="connsiteX24" fmla="*/ 371093 w 453905"/>
              <a:gd name="connsiteY24" fmla="*/ 715363 h 907927"/>
              <a:gd name="connsiteX25" fmla="*/ 343684 w 453905"/>
              <a:gd name="connsiteY25" fmla="*/ 750484 h 907927"/>
              <a:gd name="connsiteX26" fmla="*/ 312964 w 453905"/>
              <a:gd name="connsiteY26" fmla="*/ 782749 h 907927"/>
              <a:gd name="connsiteX27" fmla="*/ 279231 w 453905"/>
              <a:gd name="connsiteY27" fmla="*/ 811847 h 907927"/>
              <a:gd name="connsiteX28" fmla="*/ 242807 w 453905"/>
              <a:gd name="connsiteY28" fmla="*/ 837499 h 907927"/>
              <a:gd name="connsiteX29" fmla="*/ 204044 w 453905"/>
              <a:gd name="connsiteY29" fmla="*/ 859458 h 907927"/>
              <a:gd name="connsiteX30" fmla="*/ 163316 w 453905"/>
              <a:gd name="connsiteY30" fmla="*/ 877511 h 907927"/>
              <a:gd name="connsiteX31" fmla="*/ 121015 w 453905"/>
              <a:gd name="connsiteY31" fmla="*/ 891485 h 907927"/>
              <a:gd name="connsiteX32" fmla="*/ 77547 w 453905"/>
              <a:gd name="connsiteY32" fmla="*/ 901246 h 907927"/>
              <a:gd name="connsiteX33" fmla="*/ 33332 w 453905"/>
              <a:gd name="connsiteY33" fmla="*/ 906699 h 907927"/>
              <a:gd name="connsiteX34" fmla="*/ 0 w 453905"/>
              <a:gd name="connsiteY34" fmla="*/ 907927 h 90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3905" h="907927">
                <a:moveTo>
                  <a:pt x="0" y="0"/>
                </a:moveTo>
                <a:lnTo>
                  <a:pt x="11084" y="135"/>
                </a:lnTo>
                <a:lnTo>
                  <a:pt x="55513" y="3413"/>
                </a:lnTo>
                <a:lnTo>
                  <a:pt x="99407" y="11029"/>
                </a:lnTo>
                <a:lnTo>
                  <a:pt x="142343" y="22912"/>
                </a:lnTo>
                <a:lnTo>
                  <a:pt x="183908" y="38945"/>
                </a:lnTo>
                <a:lnTo>
                  <a:pt x="223701" y="58976"/>
                </a:lnTo>
                <a:lnTo>
                  <a:pt x="261339" y="82810"/>
                </a:lnTo>
                <a:lnTo>
                  <a:pt x="296460" y="110219"/>
                </a:lnTo>
                <a:lnTo>
                  <a:pt x="328725" y="140939"/>
                </a:lnTo>
                <a:lnTo>
                  <a:pt x="357823" y="174672"/>
                </a:lnTo>
                <a:lnTo>
                  <a:pt x="383475" y="211096"/>
                </a:lnTo>
                <a:lnTo>
                  <a:pt x="405434" y="249859"/>
                </a:lnTo>
                <a:lnTo>
                  <a:pt x="423487" y="290587"/>
                </a:lnTo>
                <a:lnTo>
                  <a:pt x="437461" y="332888"/>
                </a:lnTo>
                <a:lnTo>
                  <a:pt x="447222" y="376356"/>
                </a:lnTo>
                <a:lnTo>
                  <a:pt x="452675" y="420571"/>
                </a:lnTo>
                <a:lnTo>
                  <a:pt x="453905" y="453964"/>
                </a:lnTo>
                <a:lnTo>
                  <a:pt x="453768" y="465108"/>
                </a:lnTo>
                <a:lnTo>
                  <a:pt x="450490" y="509537"/>
                </a:lnTo>
                <a:lnTo>
                  <a:pt x="442874" y="553431"/>
                </a:lnTo>
                <a:lnTo>
                  <a:pt x="430991" y="596367"/>
                </a:lnTo>
                <a:lnTo>
                  <a:pt x="414958" y="637932"/>
                </a:lnTo>
                <a:lnTo>
                  <a:pt x="394927" y="677725"/>
                </a:lnTo>
                <a:lnTo>
                  <a:pt x="371093" y="715363"/>
                </a:lnTo>
                <a:lnTo>
                  <a:pt x="343684" y="750484"/>
                </a:lnTo>
                <a:lnTo>
                  <a:pt x="312964" y="782749"/>
                </a:lnTo>
                <a:lnTo>
                  <a:pt x="279231" y="811847"/>
                </a:lnTo>
                <a:lnTo>
                  <a:pt x="242807" y="837499"/>
                </a:lnTo>
                <a:lnTo>
                  <a:pt x="204044" y="859458"/>
                </a:lnTo>
                <a:lnTo>
                  <a:pt x="163316" y="877511"/>
                </a:lnTo>
                <a:lnTo>
                  <a:pt x="121015" y="891485"/>
                </a:lnTo>
                <a:lnTo>
                  <a:pt x="77547" y="901246"/>
                </a:lnTo>
                <a:lnTo>
                  <a:pt x="33332" y="906699"/>
                </a:lnTo>
                <a:lnTo>
                  <a:pt x="0" y="90792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1" r:id="rId4"/>
    <p:sldLayoutId id="2147483650" r:id="rId5"/>
    <p:sldLayoutId id="2147483652" r:id="rId6"/>
    <p:sldLayoutId id="2147483658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AB0520"/>
          </a:solidFill>
          <a:latin typeface="Proxima Nova Medium" panose="02000506030000020004" pitchFamily="50" charset="0"/>
          <a:ea typeface="Verdana" panose="020B0604030504040204" pitchFamily="34" charset="0"/>
          <a:cs typeface="Proxima Nova Medium" panose="02000506030000020004" pitchFamily="50" charset="0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2"/>
        </a:buClr>
        <a:buSzPct val="150000"/>
        <a:buFont typeface="Proxima Nova" panose="02000506030000020004" pitchFamily="50" charset="0"/>
        <a:buChar char="•"/>
        <a:defRPr sz="36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1pPr>
      <a:lvl2pPr marL="10287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25000"/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2pPr>
      <a:lvl3pPr marL="17145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25000"/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3pPr>
      <a:lvl4pPr marL="24003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4pPr>
      <a:lvl5pPr marL="30861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0E0DE2B-E248-4075-BA1E-22C6659A7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266" y="1898575"/>
            <a:ext cx="16137467" cy="2702376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tx1"/>
                </a:solidFill>
              </a:rPr>
              <a:t>Shock Tube Method for Dynamic Calibration of Pressure Transducers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4DBAA0A-3407-4FC9-A92E-BE5D8FF3E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686049"/>
            <a:ext cx="13716000" cy="3715340"/>
          </a:xfrm>
        </p:spPr>
        <p:txBody>
          <a:bodyPr/>
          <a:lstStyle/>
          <a:p>
            <a:r>
              <a:rPr lang="en-US" dirty="0"/>
              <a:t>Nina Mackey, Dr. Alex Craig, John Flood, Vincent Tran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5C2137-E0D3-7D4F-BA71-853B17668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821" y="7543719"/>
            <a:ext cx="2012157" cy="2119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7C399-C3B6-CE47-A32F-D95D36FE5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024" y="7252358"/>
            <a:ext cx="1788464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0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2A1EED-6117-D146-86E0-4291FBA1D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Pressure Transducer Background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DF17A-217E-A441-9794-449D1D413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021" y="1668545"/>
            <a:ext cx="9711712" cy="7596900"/>
          </a:xfrm>
        </p:spPr>
        <p:txBody>
          <a:bodyPr/>
          <a:lstStyle/>
          <a:p>
            <a:r>
              <a:rPr lang="en-US" dirty="0"/>
              <a:t>Pressure sensor for gases and liquids</a:t>
            </a:r>
          </a:p>
          <a:p>
            <a:r>
              <a:rPr lang="en-US" dirty="0" err="1"/>
              <a:t>Kulite</a:t>
            </a:r>
            <a:r>
              <a:rPr lang="en-US" dirty="0"/>
              <a:t> XCE-062</a:t>
            </a:r>
          </a:p>
          <a:p>
            <a:pPr lvl="1"/>
            <a:r>
              <a:rPr lang="en-US" dirty="0"/>
              <a:t>High Temperature Ultraminiature Pressure Transducer</a:t>
            </a:r>
          </a:p>
          <a:p>
            <a:r>
              <a:rPr lang="en-US" dirty="0"/>
              <a:t>Wide range of applications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DA15A6-0BE6-4541-BC06-9FB26E427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431" y="2128520"/>
            <a:ext cx="5024967" cy="301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F2D42F-03CF-1041-BC6C-AFD7BCA9DDD8}"/>
              </a:ext>
            </a:extLst>
          </p:cNvPr>
          <p:cNvSpPr txBox="1"/>
          <p:nvPr/>
        </p:nvSpPr>
        <p:spPr>
          <a:xfrm>
            <a:off x="12978338" y="5066885"/>
            <a:ext cx="132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Kulite.com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E9ABB7F-917B-FC44-B09F-AFDCF6B7E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231" y="5353845"/>
            <a:ext cx="9296400" cy="391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3E1A00-6C3C-2049-BD2C-C1719FDA2C2A}"/>
              </a:ext>
            </a:extLst>
          </p:cNvPr>
          <p:cNvSpPr txBox="1"/>
          <p:nvPr/>
        </p:nvSpPr>
        <p:spPr>
          <a:xfrm>
            <a:off x="6471278" y="9144440"/>
            <a:ext cx="1656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Omega.com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0697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B92E7-8AFC-6849-9F06-B4A398E5C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Pressure Transducer Calibration 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70B3B-E431-464B-A5C4-C60EF5ABC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021" y="1848337"/>
            <a:ext cx="15046157" cy="7596900"/>
          </a:xfrm>
        </p:spPr>
        <p:txBody>
          <a:bodyPr/>
          <a:lstStyle/>
          <a:p>
            <a:r>
              <a:rPr lang="en-US" dirty="0"/>
              <a:t>Often installed in harsh operating environments </a:t>
            </a:r>
          </a:p>
          <a:p>
            <a:pPr lvl="1"/>
            <a:r>
              <a:rPr lang="en-US" dirty="0"/>
              <a:t>Performance shift over time</a:t>
            </a:r>
          </a:p>
          <a:p>
            <a:r>
              <a:rPr lang="en-US" dirty="0"/>
              <a:t>Examples of calibration errors</a:t>
            </a:r>
          </a:p>
          <a:p>
            <a:r>
              <a:rPr lang="en-US" dirty="0"/>
              <a:t>Dynamic vs Static Calibration</a:t>
            </a:r>
          </a:p>
          <a:p>
            <a:pPr lvl="1"/>
            <a:r>
              <a:rPr lang="en-US" dirty="0"/>
              <a:t>Dynamic calibration determines </a:t>
            </a:r>
          </a:p>
          <a:p>
            <a:pPr marL="685800" lvl="1" indent="0">
              <a:buNone/>
            </a:pPr>
            <a:r>
              <a:rPr lang="en-US" dirty="0"/>
              <a:t>    dynamic behavior of sensor</a:t>
            </a:r>
          </a:p>
          <a:p>
            <a:r>
              <a:rPr lang="en-US" dirty="0"/>
              <a:t>Shock Tube method chosen</a:t>
            </a:r>
          </a:p>
          <a:p>
            <a:r>
              <a:rPr lang="en-US" dirty="0"/>
              <a:t>Important to understand </a:t>
            </a:r>
          </a:p>
          <a:p>
            <a:pPr marL="0" indent="0">
              <a:buNone/>
            </a:pPr>
            <a:r>
              <a:rPr lang="en-US" dirty="0"/>
              <a:t>   unsteady flow features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B25DC70-97B3-504C-9A3C-A8AF5E344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634" y="4577863"/>
            <a:ext cx="4965700" cy="3822700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76094A52-20AC-A641-A408-F03BBC56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568" y="4577863"/>
            <a:ext cx="4546600" cy="3860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642BE9-DE34-8E43-966F-6D39A4F63FF4}"/>
              </a:ext>
            </a:extLst>
          </p:cNvPr>
          <p:cNvSpPr txBox="1"/>
          <p:nvPr/>
        </p:nvSpPr>
        <p:spPr>
          <a:xfrm>
            <a:off x="9164331" y="4282429"/>
            <a:ext cx="40767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Error Example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7D8D7-B20E-064B-81A9-749168643B84}"/>
              </a:ext>
            </a:extLst>
          </p:cNvPr>
          <p:cNvSpPr txBox="1"/>
          <p:nvPr/>
        </p:nvSpPr>
        <p:spPr>
          <a:xfrm>
            <a:off x="14484795" y="4254115"/>
            <a:ext cx="40767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Error Example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19462-8261-C34A-9D8C-89551819961C}"/>
              </a:ext>
            </a:extLst>
          </p:cNvPr>
          <p:cNvSpPr txBox="1"/>
          <p:nvPr/>
        </p:nvSpPr>
        <p:spPr>
          <a:xfrm>
            <a:off x="9721740" y="8373887"/>
            <a:ext cx="210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6"/>
                </a:solidFill>
              </a:rPr>
              <a:t>Control.com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F4E82-CBC9-E442-8870-9414DC9A15C2}"/>
              </a:ext>
            </a:extLst>
          </p:cNvPr>
          <p:cNvSpPr txBox="1"/>
          <p:nvPr/>
        </p:nvSpPr>
        <p:spPr>
          <a:xfrm>
            <a:off x="15020311" y="8295887"/>
            <a:ext cx="210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6"/>
                </a:solidFill>
              </a:rPr>
              <a:t>Control.com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66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98ABE-3A6B-8849-A7E4-965F1FDA1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Shock Tube Background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BF5FD65-875C-5E41-AB77-173B4878A4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9623659" y="1273737"/>
            <a:ext cx="8259762" cy="564331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9E145-6D77-0D49-9891-F94CB0F7B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3979" y="1948535"/>
            <a:ext cx="8259680" cy="7596900"/>
          </a:xfrm>
        </p:spPr>
        <p:txBody>
          <a:bodyPr/>
          <a:lstStyle/>
          <a:p>
            <a:r>
              <a:rPr lang="en-US" dirty="0"/>
              <a:t>Driver and Driven Sections</a:t>
            </a:r>
          </a:p>
          <a:p>
            <a:pPr lvl="1"/>
            <a:r>
              <a:rPr lang="en-US" dirty="0"/>
              <a:t>High pressure side, Low pressure side</a:t>
            </a:r>
          </a:p>
          <a:p>
            <a:r>
              <a:rPr lang="en-US" dirty="0"/>
              <a:t>Resulting shockwave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6D7B5D8D-620B-7743-9466-CAC52A835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790" y="4132209"/>
            <a:ext cx="4250526" cy="5413226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374AE0C-28AB-E24C-BFCA-77AC8E74A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7088243"/>
            <a:ext cx="7780021" cy="20325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D0239A-8D32-0D45-8FC2-CECF4DB20DA7}"/>
              </a:ext>
            </a:extLst>
          </p:cNvPr>
          <p:cNvSpPr txBox="1"/>
          <p:nvPr/>
        </p:nvSpPr>
        <p:spPr>
          <a:xfrm>
            <a:off x="11647154" y="6657305"/>
            <a:ext cx="421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6"/>
                </a:solidFill>
              </a:rPr>
              <a:t>PetersonGroup.TAMU.edu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A9756E-515B-C14E-B6FC-9734929897C9}"/>
              </a:ext>
            </a:extLst>
          </p:cNvPr>
          <p:cNvSpPr txBox="1"/>
          <p:nvPr/>
        </p:nvSpPr>
        <p:spPr>
          <a:xfrm>
            <a:off x="3608476" y="9580857"/>
            <a:ext cx="5043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Keith and John, Gas Dynamics 3rd Edition</a:t>
            </a:r>
            <a:endParaRPr lang="en-US" sz="2000" baseline="30000" dirty="0">
              <a:solidFill>
                <a:schemeClr val="accent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FE3A04-59FA-D344-90A0-3484820FE4DC}"/>
              </a:ext>
            </a:extLst>
          </p:cNvPr>
          <p:cNvSpPr txBox="1"/>
          <p:nvPr/>
        </p:nvSpPr>
        <p:spPr>
          <a:xfrm>
            <a:off x="10752177" y="9076919"/>
            <a:ext cx="5043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Keith and John, Gas Dynamics 3rd Edition</a:t>
            </a:r>
            <a:endParaRPr lang="en-US" sz="2000" baseline="30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5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37995-3825-B24A-B4E2-F36159E6D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Shock Tube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2A304-1518-DD4C-B9AA-FD7E31C32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7075" y="1513003"/>
            <a:ext cx="6665325" cy="7596900"/>
          </a:xfrm>
        </p:spPr>
        <p:txBody>
          <a:bodyPr/>
          <a:lstStyle/>
          <a:p>
            <a:r>
              <a:rPr lang="en-US" dirty="0"/>
              <a:t>Designed in SolidWorks</a:t>
            </a:r>
          </a:p>
          <a:p>
            <a:pPr lvl="1"/>
            <a:r>
              <a:rPr lang="en-US" dirty="0"/>
              <a:t>Adjustments made as parts were produced by shop</a:t>
            </a:r>
          </a:p>
          <a:p>
            <a:r>
              <a:rPr lang="en-US" dirty="0"/>
              <a:t>Mylar diaphragm</a:t>
            </a:r>
          </a:p>
          <a:p>
            <a:r>
              <a:rPr lang="en-US" dirty="0"/>
              <a:t>Tube is rated to 100 psi</a:t>
            </a:r>
          </a:p>
          <a:p>
            <a:pPr lvl="1"/>
            <a:r>
              <a:rPr lang="en-US" dirty="0" err="1"/>
              <a:t>Kulite</a:t>
            </a:r>
            <a:r>
              <a:rPr lang="en-US" dirty="0"/>
              <a:t> measures 0-20 psi</a:t>
            </a:r>
          </a:p>
          <a:p>
            <a:r>
              <a:rPr lang="en-US" dirty="0"/>
              <a:t>Tube made of steel</a:t>
            </a:r>
          </a:p>
          <a:p>
            <a:r>
              <a:rPr lang="en-US" dirty="0"/>
              <a:t>Mounted pressure transducer</a:t>
            </a:r>
          </a:p>
          <a:p>
            <a:pPr lvl="1"/>
            <a:r>
              <a:rPr lang="en-US" dirty="0"/>
              <a:t>Within Driven section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E31E335-7058-BA4E-9F38-7A560B3868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47424" y="210502"/>
            <a:ext cx="4870555" cy="4932998"/>
          </a:xfrm>
        </p:spPr>
      </p:pic>
      <p:pic>
        <p:nvPicPr>
          <p:cNvPr id="12" name="Picture 11" descr="A picture containing blue&#10;&#10;Description automatically generated">
            <a:extLst>
              <a:ext uri="{FF2B5EF4-FFF2-40B4-BE49-F238E27FC236}">
                <a16:creationId xmlns:a16="http://schemas.microsoft.com/office/drawing/2014/main" id="{91619FFA-E92A-2244-B689-A2771B80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584" y="5421039"/>
            <a:ext cx="4953000" cy="3873500"/>
          </a:xfrm>
          <a:prstGeom prst="rect">
            <a:avLst/>
          </a:prstGeom>
        </p:spPr>
      </p:pic>
      <p:pic>
        <p:nvPicPr>
          <p:cNvPr id="14" name="Picture 13" descr="A picture containing red&#10;&#10;Description automatically generated">
            <a:extLst>
              <a:ext uri="{FF2B5EF4-FFF2-40B4-BE49-F238E27FC236}">
                <a16:creationId xmlns:a16="http://schemas.microsoft.com/office/drawing/2014/main" id="{518D883A-9D9B-E24D-996E-A8BB0562F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741" y="5421039"/>
            <a:ext cx="4385038" cy="4373795"/>
          </a:xfrm>
          <a:prstGeom prst="rect">
            <a:avLst/>
          </a:prstGeom>
        </p:spPr>
      </p:pic>
      <p:pic>
        <p:nvPicPr>
          <p:cNvPr id="16" name="Picture 1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CD5E47A-4463-CC47-9908-5BF86BB6B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741" y="547688"/>
            <a:ext cx="4307526" cy="43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56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7D15-A8C9-5740-B006-FA2BD6E4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79083-757D-844E-A630-BDFF99378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020" y="1668545"/>
            <a:ext cx="15101351" cy="7596900"/>
          </a:xfrm>
        </p:spPr>
        <p:txBody>
          <a:bodyPr/>
          <a:lstStyle/>
          <a:p>
            <a:r>
              <a:rPr lang="en-US" dirty="0"/>
              <a:t>Pressure transducer experiences a step change in input</a:t>
            </a:r>
          </a:p>
          <a:p>
            <a:r>
              <a:rPr lang="en-US" dirty="0"/>
              <a:t>MATLAB used to process data </a:t>
            </a:r>
          </a:p>
          <a:p>
            <a:r>
              <a:rPr lang="en-US" dirty="0"/>
              <a:t>Produces graphs, most important being </a:t>
            </a:r>
            <a:r>
              <a:rPr lang="en-US" dirty="0" err="1"/>
              <a:t>Kulite</a:t>
            </a:r>
            <a:r>
              <a:rPr lang="en-US" dirty="0"/>
              <a:t> Pressure Data</a:t>
            </a:r>
          </a:p>
          <a:p>
            <a:r>
              <a:rPr lang="en-US" dirty="0"/>
              <a:t>Sources of error</a:t>
            </a:r>
          </a:p>
          <a:p>
            <a:pPr lvl="1"/>
            <a:endParaRPr lang="en-US" dirty="0"/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4668D9DE-24FB-0740-B9D4-B68B155483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68855" y="3828323"/>
            <a:ext cx="8234855" cy="6157323"/>
          </a:xfrm>
        </p:spPr>
      </p:pic>
    </p:spTree>
    <p:extLst>
      <p:ext uri="{BB962C8B-B14F-4D97-AF65-F5344CB8AC3E}">
        <p14:creationId xmlns:p14="http://schemas.microsoft.com/office/powerpoint/2010/main" val="2987532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39B3-E896-F246-858A-2F162BA5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00FA7-2550-604D-AE42-7BF7E5B98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021" y="1668545"/>
            <a:ext cx="16179036" cy="2740169"/>
          </a:xfrm>
        </p:spPr>
        <p:txBody>
          <a:bodyPr/>
          <a:lstStyle/>
          <a:p>
            <a:r>
              <a:rPr lang="en-US" dirty="0"/>
              <a:t>Over time, errors can be analyzed to improve design</a:t>
            </a:r>
          </a:p>
          <a:p>
            <a:r>
              <a:rPr lang="en-US" dirty="0"/>
              <a:t>Importance of this project within BLST Lab and beyond</a:t>
            </a:r>
          </a:p>
          <a:p>
            <a:r>
              <a:rPr lang="en-US" dirty="0"/>
              <a:t>Future applications</a:t>
            </a:r>
          </a:p>
          <a:p>
            <a:r>
              <a:rPr lang="en-US" dirty="0"/>
              <a:t>Applicable in wide range of pressure transducer usage</a:t>
            </a:r>
          </a:p>
        </p:txBody>
      </p:sp>
      <p:pic>
        <p:nvPicPr>
          <p:cNvPr id="6" name="Picture 5" descr="A picture containing indoor, floor, pulling&#10;&#10;Description automatically generated">
            <a:extLst>
              <a:ext uri="{FF2B5EF4-FFF2-40B4-BE49-F238E27FC236}">
                <a16:creationId xmlns:a16="http://schemas.microsoft.com/office/drawing/2014/main" id="{2B86B0D1-5F34-224E-A982-CDA9AF7F7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821" y="4757258"/>
            <a:ext cx="5252357" cy="498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42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FC477-2635-5F40-A458-4E9FEF814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881927"/>
            <a:ext cx="13716000" cy="2261573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chemeClr val="tx1"/>
                </a:solidFill>
              </a:rPr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3756C1-1301-314F-8EED-0D20E022B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821" y="7543719"/>
            <a:ext cx="2012157" cy="2119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0950E-8A03-444E-8E42-F33BA0A3D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024" y="7252358"/>
            <a:ext cx="1788464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93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C234B"/>
      </a:dk1>
      <a:lt1>
        <a:srgbClr val="FFFFFF"/>
      </a:lt1>
      <a:dk2>
        <a:srgbClr val="AB0520"/>
      </a:dk2>
      <a:lt2>
        <a:srgbClr val="E2E9EB"/>
      </a:lt2>
      <a:accent1>
        <a:srgbClr val="F4EDE5"/>
      </a:accent1>
      <a:accent2>
        <a:srgbClr val="70B865"/>
      </a:accent2>
      <a:accent3>
        <a:srgbClr val="007D84"/>
      </a:accent3>
      <a:accent4>
        <a:srgbClr val="9EABAE"/>
      </a:accent4>
      <a:accent5>
        <a:srgbClr val="A95C42"/>
      </a:accent5>
      <a:accent6>
        <a:srgbClr val="000000"/>
      </a:accent6>
      <a:hlink>
        <a:srgbClr val="007D84"/>
      </a:hlink>
      <a:folHlink>
        <a:srgbClr val="70B86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BLST.potx" id="{8DE63490-B8F3-4D30-9F69-749A4F3F734F}" vid="{D3EBCBBC-F584-421D-802D-E9F074489E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</TotalTime>
  <Words>233</Words>
  <Application>Microsoft Macintosh PowerPoint</Application>
  <PresentationFormat>Custom</PresentationFormat>
  <Paragraphs>52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Proxima Nova ExCn</vt:lpstr>
      <vt:lpstr>Proxima Nova Medium</vt:lpstr>
      <vt:lpstr>Proxima Nova</vt:lpstr>
      <vt:lpstr>Calibri</vt:lpstr>
      <vt:lpstr>Arial</vt:lpstr>
      <vt:lpstr>Office Theme</vt:lpstr>
      <vt:lpstr>Shock Tube Method for Dynamic Calibration of Pressure Transducers</vt:lpstr>
      <vt:lpstr>Pressure Transducer Background</vt:lpstr>
      <vt:lpstr>Pressure Transducer Calibration Importance</vt:lpstr>
      <vt:lpstr>Shock Tube Background</vt:lpstr>
      <vt:lpstr>Shock Tube Design</vt:lpstr>
      <vt:lpstr>Results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Shock Tube Method for Dynamic Calibration of Pressure Transducers</dc:title>
  <dc:creator>Mackey, Nina Isabella - (ninamackey)</dc:creator>
  <cp:lastModifiedBy>Mackey, Nina Isabella - (ninamackey)</cp:lastModifiedBy>
  <cp:revision>2</cp:revision>
  <dcterms:created xsi:type="dcterms:W3CDTF">2022-04-08T22:30:03Z</dcterms:created>
  <dcterms:modified xsi:type="dcterms:W3CDTF">2022-04-09T06:49:12Z</dcterms:modified>
</cp:coreProperties>
</file>